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66" r:id="rId2"/>
    <p:sldId id="285" r:id="rId3"/>
    <p:sldId id="294" r:id="rId4"/>
    <p:sldId id="295" r:id="rId5"/>
    <p:sldId id="296" r:id="rId6"/>
    <p:sldId id="297" r:id="rId7"/>
    <p:sldId id="298" r:id="rId8"/>
    <p:sldId id="299" r:id="rId9"/>
    <p:sldId id="300" r:id="rId10"/>
    <p:sldId id="286" r:id="rId11"/>
    <p:sldId id="291" r:id="rId12"/>
    <p:sldId id="287" r:id="rId13"/>
    <p:sldId id="292" r:id="rId14"/>
    <p:sldId id="293" r:id="rId15"/>
    <p:sldId id="306" r:id="rId16"/>
    <p:sldId id="307" r:id="rId17"/>
  </p:sldIdLst>
  <p:sldSz cx="9144000" cy="6858000" type="screen4x3"/>
  <p:notesSz cx="6858000" cy="9144000"/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061"/>
    <p:restoredTop sz="94560"/>
  </p:normalViewPr>
  <p:slideViewPr>
    <p:cSldViewPr>
      <p:cViewPr>
        <p:scale>
          <a:sx n="119" d="100"/>
          <a:sy n="119" d="100"/>
        </p:scale>
        <p:origin x="432" y="-86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17A653-CF6B-9E46-8F0B-123E097C9839}" type="datetimeFigureOut">
              <a:rPr kumimoji="1" lang="zh-CN" altLang="en-US" smtClean="0"/>
              <a:t>2017/2/22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378EC3-3F66-344A-9824-C96971DCB0C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sv-S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FBB24B-5C36-42E3-A61B-CA8AA268C0DA}" type="datetimeFigureOut">
              <a:rPr lang="sv-SE" smtClean="0"/>
              <a:t>2017-02-22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13681-08D9-46E0-B211-3DAA9103AAE0}" type="slidenum">
              <a:rPr lang="sv-SE" smtClean="0"/>
              <a:t>‹#›</a:t>
            </a:fld>
            <a:endParaRPr lang="sv-SE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FBB24B-5C36-42E3-A61B-CA8AA268C0DA}" type="datetimeFigureOut">
              <a:rPr lang="sv-SE" smtClean="0"/>
              <a:t>2017-02-22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13681-08D9-46E0-B211-3DAA9103AAE0}" type="slidenum">
              <a:rPr lang="sv-SE" smtClean="0"/>
              <a:t>‹#›</a:t>
            </a:fld>
            <a:endParaRPr lang="sv-S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FBB24B-5C36-42E3-A61B-CA8AA268C0DA}" type="datetimeFigureOut">
              <a:rPr lang="sv-SE" smtClean="0"/>
              <a:t>2017-02-22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13681-08D9-46E0-B211-3DAA9103AAE0}" type="slidenum">
              <a:rPr lang="sv-SE" smtClean="0"/>
              <a:t>‹#›</a:t>
            </a:fld>
            <a:endParaRPr lang="sv-S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FBB24B-5C36-42E3-A61B-CA8AA268C0DA}" type="datetimeFigureOut">
              <a:rPr lang="sv-SE" smtClean="0"/>
              <a:t>2017-02-22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13681-08D9-46E0-B211-3DAA9103AAE0}" type="slidenum">
              <a:rPr lang="sv-SE" smtClean="0"/>
              <a:t>‹#›</a:t>
            </a:fld>
            <a:endParaRPr lang="sv-SE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FBB24B-5C36-42E3-A61B-CA8AA268C0DA}" type="datetimeFigureOut">
              <a:rPr lang="sv-SE" smtClean="0"/>
              <a:t>2017-02-22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13681-08D9-46E0-B211-3DAA9103AAE0}" type="slidenum">
              <a:rPr lang="sv-SE" smtClean="0"/>
              <a:t>‹#›</a:t>
            </a:fld>
            <a:endParaRPr lang="sv-S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FBB24B-5C36-42E3-A61B-CA8AA268C0DA}" type="datetimeFigureOut">
              <a:rPr lang="sv-SE" smtClean="0"/>
              <a:t>2017-02-22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13681-08D9-46E0-B211-3DAA9103AAE0}" type="slidenum">
              <a:rPr lang="sv-SE" smtClean="0"/>
              <a:t>‹#›</a:t>
            </a:fld>
            <a:endParaRPr lang="sv-SE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FBB24B-5C36-42E3-A61B-CA8AA268C0DA}" type="datetimeFigureOut">
              <a:rPr lang="sv-SE" smtClean="0"/>
              <a:t>2017-02-22</a:t>
            </a:fld>
            <a:endParaRPr lang="sv-S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13681-08D9-46E0-B211-3DAA9103AAE0}" type="slidenum">
              <a:rPr lang="sv-SE" smtClean="0"/>
              <a:t>‹#›</a:t>
            </a:fld>
            <a:endParaRPr lang="sv-SE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FBB24B-5C36-42E3-A61B-CA8AA268C0DA}" type="datetimeFigureOut">
              <a:rPr lang="sv-SE" smtClean="0"/>
              <a:t>2017-02-22</a:t>
            </a:fld>
            <a:endParaRPr lang="sv-S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13681-08D9-46E0-B211-3DAA9103AAE0}" type="slidenum">
              <a:rPr lang="sv-SE" smtClean="0"/>
              <a:t>‹#›</a:t>
            </a:fld>
            <a:endParaRPr lang="sv-S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FBB24B-5C36-42E3-A61B-CA8AA268C0DA}" type="datetimeFigureOut">
              <a:rPr lang="sv-SE" smtClean="0"/>
              <a:t>2017-02-22</a:t>
            </a:fld>
            <a:endParaRPr lang="sv-S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13681-08D9-46E0-B211-3DAA9103AAE0}" type="slidenum">
              <a:rPr lang="sv-SE" smtClean="0"/>
              <a:t>‹#›</a:t>
            </a:fld>
            <a:endParaRPr lang="sv-S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FBB24B-5C36-42E3-A61B-CA8AA268C0DA}" type="datetimeFigureOut">
              <a:rPr lang="sv-SE" smtClean="0"/>
              <a:t>2017-02-22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13681-08D9-46E0-B211-3DAA9103AAE0}" type="slidenum">
              <a:rPr lang="sv-SE" smtClean="0"/>
              <a:t>‹#›</a:t>
            </a:fld>
            <a:endParaRPr lang="sv-SE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sv-S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FBB24B-5C36-42E3-A61B-CA8AA268C0DA}" type="datetimeFigureOut">
              <a:rPr lang="sv-SE" smtClean="0"/>
              <a:t>2017-02-22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13681-08D9-46E0-B211-3DAA9103AAE0}" type="slidenum">
              <a:rPr lang="sv-SE" smtClean="0"/>
              <a:t>‹#›</a:t>
            </a:fld>
            <a:endParaRPr lang="sv-S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FBB24B-5C36-42E3-A61B-CA8AA268C0DA}" type="datetimeFigureOut">
              <a:rPr lang="sv-SE" smtClean="0"/>
              <a:t>2017-02-22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C13681-08D9-46E0-B211-3DAA9103AAE0}" type="slidenum">
              <a:rPr lang="sv-SE" smtClean="0"/>
              <a:t>‹#›</a:t>
            </a:fld>
            <a:endParaRPr lang="sv-S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4" Type="http://schemas.openxmlformats.org/officeDocument/2006/relationships/image" Target="../media/image19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4" Type="http://schemas.openxmlformats.org/officeDocument/2006/relationships/image" Target="../media/image22.emf"/><Relationship Id="rId5" Type="http://schemas.openxmlformats.org/officeDocument/2006/relationships/image" Target="../media/image23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.emf"/><Relationship Id="rId3" Type="http://schemas.openxmlformats.org/officeDocument/2006/relationships/image" Target="../media/image25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.emf"/><Relationship Id="rId3" Type="http://schemas.openxmlformats.org/officeDocument/2006/relationships/image" Target="../media/image28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.png"/><Relationship Id="rId3" Type="http://schemas.openxmlformats.org/officeDocument/2006/relationships/image" Target="../media/image32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799" y="1530828"/>
            <a:ext cx="7772400" cy="1470025"/>
          </a:xfrm>
        </p:spPr>
        <p:txBody>
          <a:bodyPr/>
          <a:lstStyle/>
          <a:p>
            <a:r>
              <a:rPr kumimoji="1" lang="en-US" altLang="zh-CN" dirty="0" smtClean="0"/>
              <a:t>ANN - Lab 4</a:t>
            </a:r>
            <a:br>
              <a:rPr kumimoji="1" lang="en-US" altLang="zh-CN" dirty="0" smtClean="0"/>
            </a:br>
            <a:r>
              <a:rPr kumimoji="1" lang="en-US" altLang="zh-CN" dirty="0" smtClean="0"/>
              <a:t>Hopfield Networks</a:t>
            </a:r>
            <a:endParaRPr kumimoji="1" lang="zh-CN" altLang="en-US" dirty="0"/>
          </a:p>
        </p:txBody>
      </p:sp>
      <p:sp>
        <p:nvSpPr>
          <p:cNvPr id="5" name="TextBox 6"/>
          <p:cNvSpPr txBox="1"/>
          <p:nvPr/>
        </p:nvSpPr>
        <p:spPr>
          <a:xfrm>
            <a:off x="1612581" y="3473051"/>
            <a:ext cx="59188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ctr">
              <a:buFont typeface="Wingdings" panose="05000000000000000000" pitchFamily="2" charset="2"/>
              <a:buNone/>
            </a:pPr>
            <a:r>
              <a:rPr lang="en-US" altLang="sv-SE" sz="2000" dirty="0" err="1" smtClean="0">
                <a:sym typeface="Wingdings" panose="05000000000000000000" pitchFamily="2" charset="2"/>
              </a:rPr>
              <a:t>Feiyang</a:t>
            </a:r>
            <a:r>
              <a:rPr lang="en-US" altLang="sv-SE" sz="2000" dirty="0" smtClean="0">
                <a:sym typeface="Wingdings" panose="05000000000000000000" pitchFamily="2" charset="2"/>
              </a:rPr>
              <a:t> Liu</a:t>
            </a:r>
          </a:p>
          <a:p>
            <a:pPr indent="0" algn="ctr">
              <a:buFont typeface="Wingdings" panose="05000000000000000000" pitchFamily="2" charset="2"/>
              <a:buNone/>
            </a:pPr>
            <a:r>
              <a:rPr lang="en-US" altLang="sv-SE" sz="2000" dirty="0" err="1" smtClean="0">
                <a:sym typeface="Wingdings" panose="05000000000000000000" pitchFamily="2" charset="2"/>
              </a:rPr>
              <a:t>Junxun</a:t>
            </a:r>
            <a:r>
              <a:rPr lang="en-US" altLang="sv-SE" sz="2000" dirty="0" smtClean="0">
                <a:sym typeface="Wingdings" panose="05000000000000000000" pitchFamily="2" charset="2"/>
              </a:rPr>
              <a:t> Luo</a:t>
            </a:r>
          </a:p>
        </p:txBody>
      </p:sp>
      <p:sp>
        <p:nvSpPr>
          <p:cNvPr id="8" name="TextBox 6"/>
          <p:cNvSpPr txBox="1"/>
          <p:nvPr/>
        </p:nvSpPr>
        <p:spPr>
          <a:xfrm>
            <a:off x="1403648" y="4624163"/>
            <a:ext cx="59188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ctr">
              <a:buFont typeface="Wingdings" panose="05000000000000000000" pitchFamily="2" charset="2"/>
              <a:buNone/>
            </a:pPr>
            <a:r>
              <a:rPr lang="en-US" altLang="sv-SE" dirty="0" smtClean="0">
                <a:sym typeface="Wingdings" panose="05000000000000000000" pitchFamily="2" charset="2"/>
              </a:rPr>
              <a:t>     Feb </a:t>
            </a:r>
            <a:r>
              <a:rPr lang="en-US" altLang="zh-CN" dirty="0" smtClean="0">
                <a:sym typeface="Wingdings" panose="05000000000000000000" pitchFamily="2" charset="2"/>
              </a:rPr>
              <a:t>22nd</a:t>
            </a:r>
            <a:r>
              <a:rPr lang="en-US" altLang="sv-SE" dirty="0" smtClean="0">
                <a:sym typeface="Wingdings" panose="05000000000000000000" pitchFamily="2" charset="2"/>
              </a:rPr>
              <a:t>, 2017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2400" y="228600"/>
            <a:ext cx="655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Distortion Resistance </a:t>
            </a:r>
            <a:endParaRPr lang="sv-SE" sz="2400" b="1" dirty="0"/>
          </a:p>
        </p:txBody>
      </p:sp>
      <p:sp>
        <p:nvSpPr>
          <p:cNvPr id="3" name="矩形 2"/>
          <p:cNvSpPr/>
          <p:nvPr/>
        </p:nvSpPr>
        <p:spPr>
          <a:xfrm>
            <a:off x="8388424" y="2996952"/>
            <a:ext cx="144016" cy="2160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835656"/>
            <a:ext cx="3840000" cy="2880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1329" y="835656"/>
            <a:ext cx="3840000" cy="2880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552" y="3861047"/>
            <a:ext cx="3840000" cy="2880000"/>
          </a:xfrm>
          <a:prstGeom prst="rect">
            <a:avLst/>
          </a:prstGeom>
        </p:spPr>
      </p:pic>
      <p:sp>
        <p:nvSpPr>
          <p:cNvPr id="13" name="TextBox 4"/>
          <p:cNvSpPr txBox="1"/>
          <p:nvPr/>
        </p:nvSpPr>
        <p:spPr>
          <a:xfrm>
            <a:off x="4523800" y="4077072"/>
            <a:ext cx="4363599" cy="16190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sv-SE" b="1" dirty="0" smtClean="0"/>
              <a:t>Observations: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sv-SE" sz="1600" dirty="0" err="1" smtClean="0"/>
              <a:t>Good</a:t>
            </a:r>
            <a:r>
              <a:rPr lang="sv-SE" sz="1600" dirty="0" smtClean="0"/>
              <a:t> restoration </a:t>
            </a:r>
            <a:r>
              <a:rPr lang="sv-SE" sz="1600" dirty="0" err="1" smtClean="0"/>
              <a:t>when</a:t>
            </a:r>
            <a:r>
              <a:rPr lang="sv-SE" sz="1600" dirty="0" smtClean="0"/>
              <a:t> </a:t>
            </a:r>
            <a:r>
              <a:rPr lang="sv-SE" sz="1600" dirty="0" err="1" smtClean="0"/>
              <a:t>noise</a:t>
            </a:r>
            <a:r>
              <a:rPr lang="sv-SE" sz="1600" dirty="0" smtClean="0"/>
              <a:t> </a:t>
            </a:r>
            <a:r>
              <a:rPr lang="sv-SE" sz="1600" dirty="0" err="1" smtClean="0"/>
              <a:t>ratio</a:t>
            </a:r>
            <a:r>
              <a:rPr lang="sv-SE" sz="1600" dirty="0" smtClean="0"/>
              <a:t> &lt; 0.5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sv-SE" sz="1600" dirty="0" err="1" smtClean="0"/>
              <a:t>Retrive</a:t>
            </a:r>
            <a:r>
              <a:rPr lang="sv-SE" sz="1600" dirty="0" smtClean="0"/>
              <a:t> </a:t>
            </a:r>
            <a:r>
              <a:rPr lang="sv-SE" sz="1600" dirty="0" err="1" smtClean="0"/>
              <a:t>inverse</a:t>
            </a:r>
            <a:r>
              <a:rPr lang="sv-SE" sz="1600" dirty="0" smtClean="0"/>
              <a:t> </a:t>
            </a:r>
            <a:r>
              <a:rPr lang="sv-SE" sz="1600" dirty="0" err="1" smtClean="0"/>
              <a:t>patterns</a:t>
            </a:r>
            <a:r>
              <a:rPr lang="sv-SE" sz="1600" dirty="0" smtClean="0"/>
              <a:t> </a:t>
            </a:r>
            <a:r>
              <a:rPr lang="sv-SE" sz="1600" dirty="0" err="1" smtClean="0"/>
              <a:t>when</a:t>
            </a:r>
            <a:r>
              <a:rPr lang="sv-SE" sz="1600" dirty="0" smtClean="0"/>
              <a:t> </a:t>
            </a:r>
            <a:r>
              <a:rPr lang="sv-SE" sz="1600" dirty="0" err="1" smtClean="0"/>
              <a:t>noise</a:t>
            </a:r>
            <a:r>
              <a:rPr lang="sv-SE" sz="1600" dirty="0" smtClean="0"/>
              <a:t> </a:t>
            </a:r>
            <a:r>
              <a:rPr lang="sv-SE" sz="1600" dirty="0" err="1" smtClean="0"/>
              <a:t>ratio</a:t>
            </a:r>
            <a:r>
              <a:rPr lang="sv-SE" sz="1600" dirty="0" smtClean="0"/>
              <a:t> &gt; 0.5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sv-SE" dirty="0"/>
          </a:p>
        </p:txBody>
      </p:sp>
      <p:sp>
        <p:nvSpPr>
          <p:cNvPr id="8" name="矩形 7"/>
          <p:cNvSpPr/>
          <p:nvPr/>
        </p:nvSpPr>
        <p:spPr>
          <a:xfrm>
            <a:off x="3203848" y="274766"/>
            <a:ext cx="40772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altLang="zh-CN" dirty="0" err="1"/>
              <a:t>Train</a:t>
            </a:r>
            <a:r>
              <a:rPr lang="sv-SE" altLang="zh-CN" dirty="0"/>
              <a:t> </a:t>
            </a:r>
            <a:r>
              <a:rPr lang="sv-SE" altLang="zh-CN" dirty="0" err="1"/>
              <a:t>with</a:t>
            </a:r>
            <a:r>
              <a:rPr lang="sv-SE" altLang="zh-CN" dirty="0"/>
              <a:t> p1-p3, </a:t>
            </a:r>
            <a:r>
              <a:rPr lang="sv-SE" altLang="zh-CN" dirty="0" err="1"/>
              <a:t>also</a:t>
            </a:r>
            <a:r>
              <a:rPr lang="sv-SE" altLang="zh-CN" dirty="0"/>
              <a:t> </a:t>
            </a:r>
            <a:r>
              <a:rPr lang="sv-SE" altLang="zh-CN" dirty="0" err="1"/>
              <a:t>add</a:t>
            </a:r>
            <a:r>
              <a:rPr lang="sv-SE" altLang="zh-CN" dirty="0"/>
              <a:t> </a:t>
            </a:r>
            <a:r>
              <a:rPr lang="sv-SE" altLang="zh-CN" dirty="0" err="1"/>
              <a:t>noise</a:t>
            </a:r>
            <a:r>
              <a:rPr lang="sv-SE" altLang="zh-CN" dirty="0"/>
              <a:t> to p1-p3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2400" y="228600"/>
            <a:ext cx="655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Distortion Resistance </a:t>
            </a:r>
            <a:endParaRPr lang="sv-SE" sz="2400" b="1" dirty="0"/>
          </a:p>
        </p:txBody>
      </p:sp>
      <p:sp>
        <p:nvSpPr>
          <p:cNvPr id="3" name="矩形 2"/>
          <p:cNvSpPr/>
          <p:nvPr/>
        </p:nvSpPr>
        <p:spPr>
          <a:xfrm>
            <a:off x="8388424" y="2996952"/>
            <a:ext cx="144016" cy="2160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3203848" y="274766"/>
            <a:ext cx="40772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altLang="zh-CN" dirty="0" err="1"/>
              <a:t>Train</a:t>
            </a:r>
            <a:r>
              <a:rPr lang="sv-SE" altLang="zh-CN" dirty="0"/>
              <a:t> </a:t>
            </a:r>
            <a:r>
              <a:rPr lang="sv-SE" altLang="zh-CN" dirty="0" err="1"/>
              <a:t>with</a:t>
            </a:r>
            <a:r>
              <a:rPr lang="sv-SE" altLang="zh-CN" dirty="0"/>
              <a:t> p1-p3, </a:t>
            </a:r>
            <a:r>
              <a:rPr lang="sv-SE" altLang="zh-CN" dirty="0" err="1"/>
              <a:t>also</a:t>
            </a:r>
            <a:r>
              <a:rPr lang="sv-SE" altLang="zh-CN" dirty="0"/>
              <a:t> </a:t>
            </a:r>
            <a:r>
              <a:rPr lang="sv-SE" altLang="zh-CN" dirty="0" err="1"/>
              <a:t>add</a:t>
            </a:r>
            <a:r>
              <a:rPr lang="sv-SE" altLang="zh-CN" dirty="0"/>
              <a:t> </a:t>
            </a:r>
            <a:r>
              <a:rPr lang="sv-SE" altLang="zh-CN" dirty="0" err="1"/>
              <a:t>noise</a:t>
            </a:r>
            <a:r>
              <a:rPr lang="sv-SE" altLang="zh-CN" dirty="0"/>
              <a:t> to p1-p3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776043"/>
            <a:ext cx="3840000" cy="28800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0432" y="776043"/>
            <a:ext cx="3840000" cy="28800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5226" y="3751363"/>
            <a:ext cx="3840000" cy="288000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1782315" y="3414764"/>
            <a:ext cx="13544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/>
              <a:t>n</a:t>
            </a:r>
            <a:r>
              <a:rPr kumimoji="1" lang="en-US" altLang="zh-CN" sz="1400" dirty="0" smtClean="0"/>
              <a:t>oise ratio = 0.2</a:t>
            </a:r>
            <a:endParaRPr kumimoji="1" lang="zh-CN" altLang="en-US" sz="1400" dirty="0"/>
          </a:p>
        </p:txBody>
      </p:sp>
      <p:sp>
        <p:nvSpPr>
          <p:cNvPr id="15" name="文本框 14"/>
          <p:cNvSpPr txBox="1"/>
          <p:nvPr/>
        </p:nvSpPr>
        <p:spPr>
          <a:xfrm>
            <a:off x="5863195" y="3465691"/>
            <a:ext cx="13544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/>
              <a:t>n</a:t>
            </a:r>
            <a:r>
              <a:rPr kumimoji="1" lang="en-US" altLang="zh-CN" sz="1400" dirty="0" smtClean="0"/>
              <a:t>oise ratio = 0.4</a:t>
            </a:r>
            <a:endParaRPr kumimoji="1" lang="zh-CN" altLang="en-US" sz="1400" dirty="0"/>
          </a:p>
        </p:txBody>
      </p:sp>
      <p:sp>
        <p:nvSpPr>
          <p:cNvPr id="16" name="文本框 15"/>
          <p:cNvSpPr txBox="1"/>
          <p:nvPr/>
        </p:nvSpPr>
        <p:spPr>
          <a:xfrm>
            <a:off x="5857990" y="6431213"/>
            <a:ext cx="13544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/>
              <a:t>n</a:t>
            </a:r>
            <a:r>
              <a:rPr kumimoji="1" lang="en-US" altLang="zh-CN" sz="1400" dirty="0" smtClean="0"/>
              <a:t>oise ratio = 0.8</a:t>
            </a:r>
            <a:endParaRPr kumimoji="1" lang="zh-CN" altLang="en-US" sz="1400" dirty="0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551" y="3751363"/>
            <a:ext cx="3840000" cy="2880000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1782314" y="6431213"/>
            <a:ext cx="13544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/>
              <a:t>n</a:t>
            </a:r>
            <a:r>
              <a:rPr kumimoji="1" lang="en-US" altLang="zh-CN" sz="1400" dirty="0" smtClean="0"/>
              <a:t>oise ratio = 0.6</a:t>
            </a:r>
            <a:endParaRPr kumimoji="1" lang="zh-CN" altLang="en-US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2400" y="228600"/>
            <a:ext cx="655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400" b="1" dirty="0" err="1" smtClean="0"/>
              <a:t>Capacity</a:t>
            </a:r>
            <a:endParaRPr lang="sv-SE" sz="24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755576" y="4725144"/>
            <a:ext cx="68580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sv-SE" sz="2000" b="1" dirty="0" smtClean="0"/>
              <a:t>Observations</a:t>
            </a:r>
            <a:r>
              <a:rPr lang="sv-SE" b="1" dirty="0" smtClean="0"/>
              <a:t>: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sv-SE" dirty="0" smtClean="0"/>
              <a:t>Three </a:t>
            </a:r>
            <a:r>
              <a:rPr lang="sv-SE" dirty="0" err="1" smtClean="0"/>
              <a:t>patterns</a:t>
            </a:r>
            <a:r>
              <a:rPr lang="sv-SE" dirty="0" smtClean="0"/>
              <a:t> </a:t>
            </a:r>
            <a:r>
              <a:rPr lang="sv-SE" dirty="0" err="1" smtClean="0"/>
              <a:t>could</a:t>
            </a:r>
            <a:r>
              <a:rPr lang="sv-SE" dirty="0" smtClean="0"/>
              <a:t> be </a:t>
            </a:r>
            <a:r>
              <a:rPr lang="sv-SE" dirty="0" err="1" smtClean="0"/>
              <a:t>safely</a:t>
            </a:r>
            <a:r>
              <a:rPr lang="sv-SE" dirty="0" smtClean="0"/>
              <a:t> </a:t>
            </a:r>
            <a:r>
              <a:rPr lang="sv-SE" dirty="0" err="1" smtClean="0"/>
              <a:t>stored</a:t>
            </a:r>
            <a:endParaRPr lang="sv-SE" dirty="0" smtClean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sv-SE" dirty="0" smtClean="0"/>
              <a:t>Abrupt </a:t>
            </a:r>
            <a:r>
              <a:rPr lang="sv-SE" dirty="0" err="1" smtClean="0"/>
              <a:t>increase</a:t>
            </a:r>
            <a:r>
              <a:rPr lang="sv-SE" dirty="0" smtClean="0"/>
              <a:t> in </a:t>
            </a:r>
            <a:r>
              <a:rPr lang="sv-SE" dirty="0" err="1" smtClean="0"/>
              <a:t>error</a:t>
            </a:r>
            <a:r>
              <a:rPr lang="sv-SE" dirty="0" err="1"/>
              <a:t>s</a:t>
            </a:r>
            <a:endParaRPr lang="sv-SE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5600" y="1341128"/>
            <a:ext cx="4320000" cy="3240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600" y="1341128"/>
            <a:ext cx="4320000" cy="324000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2051720" y="274766"/>
            <a:ext cx="3267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altLang="zh-CN" dirty="0" err="1"/>
              <a:t>Train</a:t>
            </a:r>
            <a:r>
              <a:rPr lang="sv-SE" altLang="zh-CN" dirty="0"/>
              <a:t> </a:t>
            </a:r>
            <a:r>
              <a:rPr lang="sv-SE" altLang="zh-CN" dirty="0" err="1"/>
              <a:t>with</a:t>
            </a:r>
            <a:r>
              <a:rPr lang="sv-SE" altLang="zh-CN" dirty="0"/>
              <a:t> </a:t>
            </a:r>
            <a:r>
              <a:rPr lang="sv-SE" altLang="zh-CN" dirty="0" smtClean="0"/>
              <a:t>p1-p</a:t>
            </a:r>
            <a:r>
              <a:rPr lang="en-US" altLang="zh-CN" dirty="0" smtClean="0"/>
              <a:t>4, no noise added</a:t>
            </a:r>
            <a:endParaRPr lang="sv-SE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2400" y="228600"/>
            <a:ext cx="655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400" b="1" dirty="0" err="1" smtClean="0"/>
              <a:t>Capacity</a:t>
            </a:r>
            <a:endParaRPr lang="sv-SE" sz="24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755576" y="4725144"/>
            <a:ext cx="820891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sv-SE" sz="2000" b="1" dirty="0" smtClean="0"/>
              <a:t>Observations</a:t>
            </a:r>
            <a:r>
              <a:rPr lang="sv-SE" b="1" dirty="0" smtClean="0"/>
              <a:t>: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sv-SE" dirty="0" err="1" smtClean="0"/>
              <a:t>Around</a:t>
            </a:r>
            <a:r>
              <a:rPr lang="sv-SE" dirty="0" smtClean="0"/>
              <a:t> 150 </a:t>
            </a:r>
            <a:r>
              <a:rPr lang="sv-SE" dirty="0" err="1" smtClean="0"/>
              <a:t>patterns</a:t>
            </a:r>
            <a:r>
              <a:rPr lang="sv-SE" dirty="0" smtClean="0"/>
              <a:t> </a:t>
            </a:r>
            <a:r>
              <a:rPr lang="sv-SE" dirty="0" err="1" smtClean="0"/>
              <a:t>could</a:t>
            </a:r>
            <a:r>
              <a:rPr lang="sv-SE" dirty="0" smtClean="0"/>
              <a:t> be </a:t>
            </a:r>
            <a:r>
              <a:rPr lang="sv-SE" dirty="0" err="1" smtClean="0"/>
              <a:t>safely</a:t>
            </a:r>
            <a:r>
              <a:rPr lang="sv-SE" dirty="0" smtClean="0"/>
              <a:t> </a:t>
            </a:r>
            <a:r>
              <a:rPr lang="sv-SE" dirty="0" err="1" smtClean="0"/>
              <a:t>stored</a:t>
            </a:r>
            <a:r>
              <a:rPr lang="sv-SE" dirty="0" smtClean="0"/>
              <a:t> (0.138N = 0.138*1024 = 141)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sv-SE" dirty="0" err="1" smtClean="0"/>
              <a:t>Higher</a:t>
            </a:r>
            <a:r>
              <a:rPr lang="sv-SE" dirty="0" smtClean="0"/>
              <a:t> input </a:t>
            </a:r>
            <a:r>
              <a:rPr lang="sv-SE" dirty="0" err="1" smtClean="0"/>
              <a:t>energy</a:t>
            </a:r>
            <a:r>
              <a:rPr lang="sv-SE" dirty="0" smtClean="0"/>
              <a:t>, </a:t>
            </a:r>
            <a:r>
              <a:rPr lang="sv-SE" dirty="0" err="1" smtClean="0"/>
              <a:t>increased</a:t>
            </a:r>
            <a:r>
              <a:rPr lang="sv-SE" dirty="0" smtClean="0"/>
              <a:t> </a:t>
            </a:r>
            <a:r>
              <a:rPr lang="sv-SE" dirty="0" err="1" smtClean="0"/>
              <a:t>capacity</a:t>
            </a:r>
            <a:endParaRPr lang="sv-SE" dirty="0"/>
          </a:p>
        </p:txBody>
      </p:sp>
      <p:sp>
        <p:nvSpPr>
          <p:cNvPr id="8" name="矩形 7"/>
          <p:cNvSpPr/>
          <p:nvPr/>
        </p:nvSpPr>
        <p:spPr>
          <a:xfrm>
            <a:off x="2051720" y="274766"/>
            <a:ext cx="38431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altLang="zh-CN" dirty="0" err="1"/>
              <a:t>Train</a:t>
            </a:r>
            <a:r>
              <a:rPr lang="sv-SE" altLang="zh-CN" dirty="0"/>
              <a:t> </a:t>
            </a:r>
            <a:r>
              <a:rPr lang="sv-SE" altLang="zh-CN" dirty="0" err="1"/>
              <a:t>with</a:t>
            </a:r>
            <a:r>
              <a:rPr lang="sv-SE" altLang="zh-CN" dirty="0"/>
              <a:t> </a:t>
            </a:r>
            <a:r>
              <a:rPr lang="en-US" altLang="zh-CN" dirty="0" smtClean="0"/>
              <a:t>random patterns - error test</a:t>
            </a:r>
            <a:endParaRPr lang="sv-SE" altLang="zh-CN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704" y="896979"/>
            <a:ext cx="5042664" cy="378199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2400" y="228600"/>
            <a:ext cx="655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400" b="1" dirty="0" err="1" smtClean="0"/>
              <a:t>Capacity</a:t>
            </a:r>
            <a:endParaRPr lang="sv-SE" sz="24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755576" y="4725144"/>
            <a:ext cx="820891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sv-SE" sz="2000" b="1" dirty="0" smtClean="0"/>
              <a:t>Observations</a:t>
            </a:r>
            <a:r>
              <a:rPr lang="sv-SE" b="1" dirty="0" smtClean="0"/>
              <a:t>: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sv-SE" dirty="0" err="1" smtClean="0"/>
              <a:t>Increase</a:t>
            </a:r>
            <a:r>
              <a:rPr lang="sv-SE" dirty="0" smtClean="0"/>
              <a:t> </a:t>
            </a:r>
            <a:r>
              <a:rPr lang="sv-SE" dirty="0" err="1" smtClean="0"/>
              <a:t>patterns</a:t>
            </a:r>
            <a:r>
              <a:rPr lang="sv-SE" dirty="0" smtClean="0"/>
              <a:t> -&gt; </a:t>
            </a:r>
            <a:r>
              <a:rPr lang="sv-SE" dirty="0" err="1" smtClean="0"/>
              <a:t>decayed</a:t>
            </a:r>
            <a:r>
              <a:rPr lang="sv-SE" dirty="0" smtClean="0"/>
              <a:t> </a:t>
            </a:r>
            <a:r>
              <a:rPr lang="sv-SE" dirty="0" err="1" smtClean="0"/>
              <a:t>stability</a:t>
            </a:r>
            <a:endParaRPr lang="sv-SE" dirty="0" smtClean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sv-SE" dirty="0"/>
              <a:t>N</a:t>
            </a:r>
            <a:r>
              <a:rPr lang="sv-SE" dirty="0" smtClean="0"/>
              <a:t>o </a:t>
            </a:r>
            <a:r>
              <a:rPr lang="sv-SE" dirty="0" err="1" smtClean="0"/>
              <a:t>self-connections</a:t>
            </a:r>
            <a:r>
              <a:rPr lang="sv-SE" dirty="0" smtClean="0"/>
              <a:t> -&gt; hard to </a:t>
            </a:r>
            <a:r>
              <a:rPr lang="sv-SE" dirty="0" err="1" smtClean="0"/>
              <a:t>remain</a:t>
            </a:r>
            <a:r>
              <a:rPr lang="sv-SE" dirty="0" smtClean="0"/>
              <a:t> at </a:t>
            </a:r>
            <a:r>
              <a:rPr lang="sv-SE" dirty="0" err="1" smtClean="0"/>
              <a:t>current</a:t>
            </a:r>
            <a:r>
              <a:rPr lang="sv-SE" dirty="0" smtClean="0"/>
              <a:t> </a:t>
            </a:r>
            <a:r>
              <a:rPr lang="sv-SE" dirty="0" err="1" smtClean="0"/>
              <a:t>state</a:t>
            </a:r>
            <a:r>
              <a:rPr lang="sv-SE" dirty="0" smtClean="0"/>
              <a:t> -&gt; </a:t>
            </a:r>
            <a:r>
              <a:rPr lang="sv-SE" dirty="0" err="1" smtClean="0"/>
              <a:t>even</a:t>
            </a:r>
            <a:r>
              <a:rPr lang="sv-SE" dirty="0" smtClean="0"/>
              <a:t> </a:t>
            </a:r>
            <a:r>
              <a:rPr lang="sv-SE" dirty="0" err="1" smtClean="0"/>
              <a:t>worse</a:t>
            </a:r>
            <a:r>
              <a:rPr lang="sv-SE" dirty="0" smtClean="0"/>
              <a:t> </a:t>
            </a:r>
            <a:r>
              <a:rPr lang="sv-SE" dirty="0" err="1" smtClean="0"/>
              <a:t>stability</a:t>
            </a:r>
            <a:endParaRPr lang="sv-SE" dirty="0"/>
          </a:p>
        </p:txBody>
      </p:sp>
      <p:sp>
        <p:nvSpPr>
          <p:cNvPr id="8" name="矩形 7"/>
          <p:cNvSpPr/>
          <p:nvPr/>
        </p:nvSpPr>
        <p:spPr>
          <a:xfrm>
            <a:off x="2051720" y="274766"/>
            <a:ext cx="41108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altLang="zh-CN" dirty="0" err="1"/>
              <a:t>Train</a:t>
            </a:r>
            <a:r>
              <a:rPr lang="sv-SE" altLang="zh-CN" dirty="0"/>
              <a:t> </a:t>
            </a:r>
            <a:r>
              <a:rPr lang="sv-SE" altLang="zh-CN" dirty="0" err="1"/>
              <a:t>with</a:t>
            </a:r>
            <a:r>
              <a:rPr lang="sv-SE" altLang="zh-CN" dirty="0"/>
              <a:t> </a:t>
            </a:r>
            <a:r>
              <a:rPr lang="en-US" altLang="zh-CN" dirty="0" smtClean="0"/>
              <a:t>random patterns - stability test </a:t>
            </a:r>
            <a:endParaRPr lang="sv-SE" altLang="zh-CN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087704"/>
            <a:ext cx="4320000" cy="3240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7984" y="1087704"/>
            <a:ext cx="4320000" cy="324000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612777" y="4226799"/>
            <a:ext cx="17415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/>
              <a:t>w</a:t>
            </a:r>
            <a:r>
              <a:rPr kumimoji="1" lang="en-US" altLang="zh-CN" sz="1400" dirty="0" smtClean="0"/>
              <a:t>ith self-connections</a:t>
            </a:r>
            <a:endParaRPr kumimoji="1" lang="zh-CN" altLang="en-US" sz="1400" dirty="0"/>
          </a:p>
        </p:txBody>
      </p:sp>
      <p:sp>
        <p:nvSpPr>
          <p:cNvPr id="10" name="文本框 9"/>
          <p:cNvSpPr txBox="1"/>
          <p:nvPr/>
        </p:nvSpPr>
        <p:spPr>
          <a:xfrm>
            <a:off x="5902976" y="4226799"/>
            <a:ext cx="16052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/>
              <a:t>n</a:t>
            </a:r>
            <a:r>
              <a:rPr kumimoji="1" lang="en-US" altLang="zh-CN" sz="1400" smtClean="0"/>
              <a:t>o self-connections</a:t>
            </a:r>
            <a:endParaRPr kumimoji="1" lang="zh-CN" altLang="en-US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2400" y="228600"/>
            <a:ext cx="65532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400" b="1" dirty="0" err="1" smtClean="0"/>
              <a:t>Capacity </a:t>
            </a:r>
            <a:r>
              <a:rPr lang="en-US" altLang="sv-SE" sz="2400" b="1" dirty="0" err="1" smtClean="0"/>
              <a:t>- Sparse Patterns in Binary Network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52400" y="864235"/>
            <a:ext cx="8786495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sv-SE" sz="2000" b="1" dirty="0" smtClean="0"/>
              <a:t>In the binary network, the performance falls when the bias (average activity) is raised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charset="0"/>
              <a:buChar char="n"/>
            </a:pPr>
            <a:r>
              <a:rPr lang="en-US" altLang="sv-SE" dirty="0"/>
              <a:t>More Bias ---&gt; More 1 states ---&gt; High attraction of 1 states</a:t>
            </a:r>
          </a:p>
          <a:p>
            <a:pPr lvl="1" indent="0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altLang="sv-SE" dirty="0"/>
              <a:t>                         ---&gt; Training sets more correlated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charset="0"/>
              <a:buChar char="n"/>
            </a:pPr>
            <a:r>
              <a:rPr lang="en-US" altLang="sv-SE" dirty="0"/>
              <a:t>Training sets more correlated ---&gt; Network tend to go far from OPTIMIZATION</a:t>
            </a:r>
          </a:p>
          <a:p>
            <a:pPr lvl="1" indent="0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altLang="sv-SE" dirty="0"/>
              <a:t>                                           ---&gt; Converge to local minima of energy (spurious states)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charset="0"/>
              <a:buChar char="n"/>
            </a:pPr>
            <a:r>
              <a:rPr lang="en-US" altLang="sv-SE" dirty="0"/>
              <a:t>Stored patterns:      Large energy basins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charset="0"/>
              <a:buChar char="n"/>
            </a:pPr>
            <a:r>
              <a:rPr lang="en-US" altLang="sv-SE" dirty="0"/>
              <a:t>Spurious patterns:  Small energy basins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4365104"/>
            <a:ext cx="4491608" cy="164365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4467" y="4059998"/>
            <a:ext cx="4222436" cy="225386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2400" y="228600"/>
            <a:ext cx="65532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400" b="1" dirty="0" err="1" smtClean="0"/>
              <a:t>Capacity </a:t>
            </a:r>
            <a:r>
              <a:rPr lang="en-US" altLang="sv-SE" sz="2400" b="1" dirty="0" err="1" smtClean="0"/>
              <a:t>- Sparse Patterns in Binary Network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99" y="1628800"/>
            <a:ext cx="4085457" cy="309955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82246" y="5047089"/>
            <a:ext cx="8208912" cy="1371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sv-SE" sz="2000" b="1" dirty="0" smtClean="0"/>
              <a:t>Observations</a:t>
            </a:r>
            <a:r>
              <a:rPr lang="sv-SE" b="1" dirty="0" smtClean="0"/>
              <a:t>: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sv-SE" dirty="0" smtClean="0"/>
              <a:t>A certain theta maximize the number of stored patterns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sv-SE" dirty="0"/>
              <a:t>This certain theta Theta compensate the bias of patterns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0032" y="1563546"/>
            <a:ext cx="4131126" cy="313965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250945" y="2182536"/>
            <a:ext cx="23880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Calculate </a:t>
            </a:r>
            <a:r>
              <a:rPr kumimoji="1" lang="en-US" altLang="zh-CN" smtClean="0"/>
              <a:t>weight matrix</a:t>
            </a:r>
            <a:endParaRPr kumimoji="1" lang="zh-CN" altLang="en-US" dirty="0"/>
          </a:p>
        </p:txBody>
      </p:sp>
      <p:cxnSp>
        <p:nvCxnSpPr>
          <p:cNvPr id="13" name="直线箭头连接符 12"/>
          <p:cNvCxnSpPr/>
          <p:nvPr/>
        </p:nvCxnSpPr>
        <p:spPr>
          <a:xfrm flipH="1">
            <a:off x="4642755" y="2378926"/>
            <a:ext cx="650577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5364088" y="2197925"/>
            <a:ext cx="16049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dirty="0" err="1" smtClean="0"/>
              <a:t>Hebbian</a:t>
            </a:r>
            <a:r>
              <a:rPr kumimoji="1" lang="en-US" altLang="zh-CN" sz="1600" dirty="0" smtClean="0"/>
              <a:t> learning</a:t>
            </a:r>
            <a:endParaRPr kumimoji="1" lang="zh-CN" altLang="en-US" sz="1600" dirty="0"/>
          </a:p>
        </p:txBody>
      </p:sp>
      <p:sp>
        <p:nvSpPr>
          <p:cNvPr id="18" name="TextBox 3"/>
          <p:cNvSpPr txBox="1"/>
          <p:nvPr/>
        </p:nvSpPr>
        <p:spPr>
          <a:xfrm>
            <a:off x="251520" y="188640"/>
            <a:ext cx="8208912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How it works...</a:t>
            </a:r>
            <a:endParaRPr lang="sv-SE" sz="2000" b="1" dirty="0" smtClean="0"/>
          </a:p>
        </p:txBody>
      </p:sp>
      <p:sp>
        <p:nvSpPr>
          <p:cNvPr id="8" name="框架 7"/>
          <p:cNvSpPr/>
          <p:nvPr/>
        </p:nvSpPr>
        <p:spPr>
          <a:xfrm>
            <a:off x="2123728" y="2051975"/>
            <a:ext cx="5976664" cy="660866"/>
          </a:xfrm>
          <a:prstGeom prst="frame">
            <a:avLst>
              <a:gd name="adj1" fmla="val 1244"/>
            </a:avLst>
          </a:prstGeom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2" name="下箭头 11"/>
          <p:cNvSpPr/>
          <p:nvPr/>
        </p:nvSpPr>
        <p:spPr>
          <a:xfrm>
            <a:off x="4930787" y="1619926"/>
            <a:ext cx="362545" cy="360040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4181002" y="1177835"/>
            <a:ext cx="18330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Learning patterns</a:t>
            </a:r>
            <a:endParaRPr kumimoji="1" lang="zh-CN" altLang="en-US" dirty="0"/>
          </a:p>
        </p:txBody>
      </p:sp>
      <p:sp>
        <p:nvSpPr>
          <p:cNvPr id="20" name="下箭头 19"/>
          <p:cNvSpPr/>
          <p:nvPr/>
        </p:nvSpPr>
        <p:spPr>
          <a:xfrm>
            <a:off x="4930787" y="2859772"/>
            <a:ext cx="362545" cy="360040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4318795" y="3210422"/>
            <a:ext cx="15107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Weight matrix</a:t>
            </a:r>
            <a:endParaRPr kumimoji="1" lang="zh-CN" altLang="en-US" dirty="0"/>
          </a:p>
        </p:txBody>
      </p:sp>
      <p:sp>
        <p:nvSpPr>
          <p:cNvPr id="22" name="框架 21"/>
          <p:cNvSpPr/>
          <p:nvPr/>
        </p:nvSpPr>
        <p:spPr>
          <a:xfrm>
            <a:off x="2109171" y="4140206"/>
            <a:ext cx="5976664" cy="660866"/>
          </a:xfrm>
          <a:prstGeom prst="frame">
            <a:avLst>
              <a:gd name="adj1" fmla="val 1244"/>
            </a:avLst>
          </a:prstGeom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23" name="下箭头 22"/>
          <p:cNvSpPr/>
          <p:nvPr/>
        </p:nvSpPr>
        <p:spPr>
          <a:xfrm>
            <a:off x="4916230" y="3652289"/>
            <a:ext cx="362545" cy="360040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文本框 24"/>
          <p:cNvSpPr txBox="1"/>
          <p:nvPr/>
        </p:nvSpPr>
        <p:spPr>
          <a:xfrm>
            <a:off x="2250945" y="4278662"/>
            <a:ext cx="1713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Update patterns</a:t>
            </a:r>
            <a:endParaRPr kumimoji="1" lang="zh-CN" altLang="en-US" dirty="0"/>
          </a:p>
        </p:txBody>
      </p:sp>
      <p:cxnSp>
        <p:nvCxnSpPr>
          <p:cNvPr id="26" name="直线箭头连接符 25"/>
          <p:cNvCxnSpPr/>
          <p:nvPr/>
        </p:nvCxnSpPr>
        <p:spPr>
          <a:xfrm flipH="1">
            <a:off x="3988458" y="4484177"/>
            <a:ext cx="650577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4686932" y="4288316"/>
            <a:ext cx="26912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dirty="0" err="1" smtClean="0"/>
              <a:t>Syn</a:t>
            </a:r>
            <a:r>
              <a:rPr kumimoji="1" lang="en-US" altLang="zh-CN" sz="1600" dirty="0" smtClean="0"/>
              <a:t>- or  asynchronous update </a:t>
            </a:r>
            <a:endParaRPr kumimoji="1" lang="zh-CN" altLang="en-US" sz="1600" dirty="0"/>
          </a:p>
        </p:txBody>
      </p:sp>
      <p:sp>
        <p:nvSpPr>
          <p:cNvPr id="28" name="下箭头 27"/>
          <p:cNvSpPr/>
          <p:nvPr/>
        </p:nvSpPr>
        <p:spPr>
          <a:xfrm rot="16200000">
            <a:off x="1542040" y="4304156"/>
            <a:ext cx="362545" cy="360040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9" name="文本框 28"/>
          <p:cNvSpPr txBox="1"/>
          <p:nvPr/>
        </p:nvSpPr>
        <p:spPr>
          <a:xfrm>
            <a:off x="539552" y="4212214"/>
            <a:ext cx="9705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partial </a:t>
            </a:r>
          </a:p>
          <a:p>
            <a:r>
              <a:rPr kumimoji="1" lang="en-US" altLang="zh-CN" dirty="0" smtClean="0"/>
              <a:t>patterns</a:t>
            </a:r>
            <a:endParaRPr kumimoji="1" lang="zh-CN" altLang="en-US" dirty="0"/>
          </a:p>
        </p:txBody>
      </p:sp>
      <p:sp>
        <p:nvSpPr>
          <p:cNvPr id="30" name="下箭头 29"/>
          <p:cNvSpPr/>
          <p:nvPr/>
        </p:nvSpPr>
        <p:spPr>
          <a:xfrm>
            <a:off x="4930787" y="4938482"/>
            <a:ext cx="362545" cy="360040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" name="文本框 30"/>
          <p:cNvSpPr txBox="1"/>
          <p:nvPr/>
        </p:nvSpPr>
        <p:spPr>
          <a:xfrm>
            <a:off x="4102216" y="5435932"/>
            <a:ext cx="2053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Completed patterns</a:t>
            </a:r>
            <a:endParaRPr kumimoji="1"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1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206" y="1052736"/>
            <a:ext cx="4343400" cy="1316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2" name="TextBox 5"/>
          <p:cNvSpPr txBox="1">
            <a:spLocks noChangeArrowheads="1"/>
          </p:cNvSpPr>
          <p:nvPr/>
        </p:nvSpPr>
        <p:spPr bwMode="auto">
          <a:xfrm>
            <a:off x="386953" y="2991073"/>
            <a:ext cx="5947462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9pPr>
          </a:lstStyle>
          <a:p>
            <a:pPr eaLnBrk="1" hangingPunct="1"/>
            <a:r>
              <a:rPr kumimoji="1" lang="en-US" altLang="zh-CN" sz="1350"/>
              <a:t>Change the starting pattern even more dissimilar (more than half are wrong)  </a:t>
            </a:r>
            <a:endParaRPr kumimoji="1" lang="zh-CN" altLang="en-US" sz="1350"/>
          </a:p>
        </p:txBody>
      </p:sp>
      <p:pic>
        <p:nvPicPr>
          <p:cNvPr id="5124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4806" y="3535188"/>
            <a:ext cx="4649391" cy="12442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5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954" y="3535188"/>
            <a:ext cx="3294459" cy="70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6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953" y="1136079"/>
            <a:ext cx="34051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7" name="TextBox 11"/>
          <p:cNvSpPr txBox="1">
            <a:spLocks noChangeArrowheads="1"/>
          </p:cNvSpPr>
          <p:nvPr/>
        </p:nvSpPr>
        <p:spPr bwMode="auto">
          <a:xfrm>
            <a:off x="386953" y="5229200"/>
            <a:ext cx="7452681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285750" indent="-28575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9pPr>
          </a:lstStyle>
          <a:p>
            <a:pPr marL="0" indent="0" eaLnBrk="1" hangingPunct="1">
              <a:lnSpc>
                <a:spcPct val="150000"/>
              </a:lnSpc>
            </a:pPr>
            <a:r>
              <a:rPr kumimoji="1" lang="en-US" altLang="zh-CN" sz="1600" b="1" dirty="0" smtClean="0"/>
              <a:t>Observation:</a:t>
            </a:r>
          </a:p>
          <a:p>
            <a:pPr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sz="1600" dirty="0" smtClean="0"/>
              <a:t>Output </a:t>
            </a:r>
            <a:r>
              <a:rPr kumimoji="1" lang="en-US" altLang="zh-CN" sz="1600" dirty="0"/>
              <a:t>pattern converges but not to the stored patterns</a:t>
            </a:r>
          </a:p>
          <a:p>
            <a:pPr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sz="1600" dirty="0"/>
              <a:t>Not any input can converge to stored patterns, only that have some similarities.</a:t>
            </a:r>
            <a:endParaRPr kumimoji="1" lang="zh-CN" altLang="en-US" sz="1600" dirty="0"/>
          </a:p>
        </p:txBody>
      </p:sp>
      <p:sp>
        <p:nvSpPr>
          <p:cNvPr id="9" name="TextBox 1"/>
          <p:cNvSpPr txBox="1"/>
          <p:nvPr/>
        </p:nvSpPr>
        <p:spPr>
          <a:xfrm>
            <a:off x="152400" y="228600"/>
            <a:ext cx="655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Attractors and convergence</a:t>
            </a:r>
            <a:endParaRPr lang="sv-SE" sz="24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7475" y="1518047"/>
            <a:ext cx="5195888" cy="35849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6" name="TextBox 6"/>
          <p:cNvSpPr txBox="1">
            <a:spLocks noChangeArrowheads="1"/>
          </p:cNvSpPr>
          <p:nvPr/>
        </p:nvSpPr>
        <p:spPr bwMode="auto">
          <a:xfrm>
            <a:off x="971600" y="5630719"/>
            <a:ext cx="321594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9pPr>
          </a:lstStyle>
          <a:p>
            <a:pPr eaLnBrk="1" hangingPunct="1"/>
            <a:r>
              <a:rPr kumimoji="1" lang="en-US" altLang="zh-CN" sz="1600" b="1" dirty="0"/>
              <a:t>14 attractors in total with 8 units</a:t>
            </a:r>
            <a:endParaRPr kumimoji="1" lang="zh-CN" altLang="en-US" sz="1600" b="1" dirty="0"/>
          </a:p>
        </p:txBody>
      </p:sp>
      <p:sp>
        <p:nvSpPr>
          <p:cNvPr id="6147" name="TextBox 7"/>
          <p:cNvSpPr txBox="1">
            <a:spLocks noChangeArrowheads="1"/>
          </p:cNvSpPr>
          <p:nvPr/>
        </p:nvSpPr>
        <p:spPr bwMode="auto">
          <a:xfrm>
            <a:off x="631031" y="1775222"/>
            <a:ext cx="1510350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9pPr>
          </a:lstStyle>
          <a:p>
            <a:pPr eaLnBrk="1" hangingPunct="1"/>
            <a:r>
              <a:rPr kumimoji="1" lang="en-US" altLang="zh-CN" sz="1350" dirty="0"/>
              <a:t>Find </a:t>
            </a:r>
            <a:r>
              <a:rPr kumimoji="1" lang="en-US" altLang="zh-CN" sz="1350" dirty="0" smtClean="0"/>
              <a:t>all attractors </a:t>
            </a:r>
            <a:endParaRPr kumimoji="1" lang="zh-CN" altLang="en-US" sz="1350" dirty="0"/>
          </a:p>
        </p:txBody>
      </p:sp>
      <p:sp>
        <p:nvSpPr>
          <p:cNvPr id="5" name="TextBox 1"/>
          <p:cNvSpPr txBox="1"/>
          <p:nvPr/>
        </p:nvSpPr>
        <p:spPr>
          <a:xfrm>
            <a:off x="152400" y="228600"/>
            <a:ext cx="655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Attractors and convergence</a:t>
            </a:r>
            <a:endParaRPr lang="sv-SE" sz="24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extBox 4"/>
          <p:cNvSpPr txBox="1">
            <a:spLocks noChangeArrowheads="1"/>
          </p:cNvSpPr>
          <p:nvPr/>
        </p:nvSpPr>
        <p:spPr bwMode="auto">
          <a:xfrm>
            <a:off x="3275856" y="309391"/>
            <a:ext cx="2871299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9pPr>
          </a:lstStyle>
          <a:p>
            <a:pPr eaLnBrk="1" hangingPunct="1"/>
            <a:r>
              <a:rPr kumimoji="1" lang="en-US" altLang="zh-CN" sz="1350" b="1"/>
              <a:t>Only update one unit per iteration</a:t>
            </a:r>
            <a:endParaRPr kumimoji="1" lang="zh-CN" altLang="en-US" sz="1350" b="1" dirty="0"/>
          </a:p>
        </p:txBody>
      </p:sp>
      <p:sp>
        <p:nvSpPr>
          <p:cNvPr id="7171" name="TextBox 6"/>
          <p:cNvSpPr txBox="1">
            <a:spLocks noChangeArrowheads="1"/>
          </p:cNvSpPr>
          <p:nvPr/>
        </p:nvSpPr>
        <p:spPr bwMode="auto">
          <a:xfrm>
            <a:off x="1543050" y="1186135"/>
            <a:ext cx="6184706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9pPr>
          </a:lstStyle>
          <a:p>
            <a:pPr eaLnBrk="1" hangingPunct="1"/>
            <a:r>
              <a:rPr kumimoji="1" lang="en-US" altLang="zh-CN" sz="1350"/>
              <a:t>Using p1, p2, p3 to train  Weight matrix;       Input : p11 (degraded version of p1)</a:t>
            </a:r>
            <a:endParaRPr kumimoji="1" lang="zh-CN" altLang="en-US" sz="1350"/>
          </a:p>
        </p:txBody>
      </p:sp>
      <p:pic>
        <p:nvPicPr>
          <p:cNvPr id="7172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125" y="1982087"/>
            <a:ext cx="7498556" cy="276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3" name="TextBox 10"/>
          <p:cNvSpPr txBox="1">
            <a:spLocks noChangeArrowheads="1"/>
          </p:cNvSpPr>
          <p:nvPr/>
        </p:nvSpPr>
        <p:spPr bwMode="auto">
          <a:xfrm>
            <a:off x="899592" y="5270852"/>
            <a:ext cx="648767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285750" indent="-28575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Char char="•"/>
            </a:pPr>
            <a:r>
              <a:rPr kumimoji="1" lang="en-US" altLang="zh-CN" b="1" dirty="0"/>
              <a:t>The output has the same pattern as the stored pattern P1</a:t>
            </a:r>
            <a:endParaRPr kumimoji="1" lang="zh-CN" altLang="en-US" b="1" dirty="0"/>
          </a:p>
        </p:txBody>
      </p:sp>
      <p:sp>
        <p:nvSpPr>
          <p:cNvPr id="7" name="TextBox 1"/>
          <p:cNvSpPr txBox="1"/>
          <p:nvPr/>
        </p:nvSpPr>
        <p:spPr>
          <a:xfrm>
            <a:off x="152400" y="228600"/>
            <a:ext cx="655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Sequential update</a:t>
            </a:r>
            <a:endParaRPr lang="sv-SE" sz="24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Box 6"/>
          <p:cNvSpPr txBox="1">
            <a:spLocks noChangeArrowheads="1"/>
          </p:cNvSpPr>
          <p:nvPr/>
        </p:nvSpPr>
        <p:spPr bwMode="auto">
          <a:xfrm>
            <a:off x="1403648" y="982095"/>
            <a:ext cx="5916989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9pPr>
          </a:lstStyle>
          <a:p>
            <a:pPr eaLnBrk="1" hangingPunct="1"/>
            <a:r>
              <a:rPr kumimoji="1" lang="en-US" altLang="zh-CN" sz="1350" dirty="0"/>
              <a:t>Using p1, p2, p3 to train  </a:t>
            </a:r>
            <a:r>
              <a:rPr kumimoji="1" lang="en-US" altLang="zh-CN" sz="1350"/>
              <a:t>Weight </a:t>
            </a:r>
            <a:r>
              <a:rPr kumimoji="1" lang="en-US" altLang="zh-CN" sz="1350" smtClean="0"/>
              <a:t>matrix;  Input </a:t>
            </a:r>
            <a:r>
              <a:rPr kumimoji="1" lang="en-US" altLang="zh-CN" sz="1350" dirty="0"/>
              <a:t>: p22 (a mixture of p2 and p3)</a:t>
            </a:r>
            <a:endParaRPr kumimoji="1" lang="zh-CN" altLang="en-US" sz="1350" dirty="0"/>
          </a:p>
        </p:txBody>
      </p:sp>
      <p:pic>
        <p:nvPicPr>
          <p:cNvPr id="8195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1574007"/>
            <a:ext cx="6319550" cy="3888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6" name="TextBox 7"/>
          <p:cNvSpPr txBox="1">
            <a:spLocks noChangeArrowheads="1"/>
          </p:cNvSpPr>
          <p:nvPr/>
        </p:nvSpPr>
        <p:spPr bwMode="auto">
          <a:xfrm>
            <a:off x="1381107" y="5745201"/>
            <a:ext cx="609173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285750" indent="-28575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Char char="•"/>
            </a:pPr>
            <a:r>
              <a:rPr kumimoji="1" lang="en-US" altLang="zh-CN" b="1" dirty="0"/>
              <a:t>The output pattern converge to the stored pattern p3</a:t>
            </a:r>
            <a:endParaRPr kumimoji="1" lang="zh-CN" altLang="en-US" b="1" dirty="0"/>
          </a:p>
        </p:txBody>
      </p:sp>
      <p:sp>
        <p:nvSpPr>
          <p:cNvPr id="6" name="TextBox 1"/>
          <p:cNvSpPr txBox="1"/>
          <p:nvPr/>
        </p:nvSpPr>
        <p:spPr>
          <a:xfrm>
            <a:off x="152400" y="228600"/>
            <a:ext cx="655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Sequential update</a:t>
            </a:r>
            <a:endParaRPr lang="sv-SE" sz="24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8057" y="692696"/>
            <a:ext cx="2594372" cy="72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19" name="TextBox 5"/>
          <p:cNvSpPr txBox="1">
            <a:spLocks noChangeArrowheads="1"/>
          </p:cNvSpPr>
          <p:nvPr/>
        </p:nvSpPr>
        <p:spPr bwMode="auto">
          <a:xfrm>
            <a:off x="1254584" y="1368434"/>
            <a:ext cx="1749197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9pPr>
          </a:lstStyle>
          <a:p>
            <a:pPr eaLnBrk="1" hangingPunct="1"/>
            <a:r>
              <a:rPr kumimoji="1" lang="en-US" altLang="zh-CN" sz="1350"/>
              <a:t>In MATLAB, we have </a:t>
            </a:r>
            <a:endParaRPr kumimoji="1" lang="zh-CN" altLang="en-US" sz="1350" dirty="0"/>
          </a:p>
        </p:txBody>
      </p:sp>
      <p:pic>
        <p:nvPicPr>
          <p:cNvPr id="9220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8057" y="1570107"/>
            <a:ext cx="2343150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1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0169" y="2204864"/>
            <a:ext cx="3327797" cy="24348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2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969" y="2224088"/>
            <a:ext cx="3028950" cy="240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3" name="TextBox 1"/>
          <p:cNvSpPr txBox="1">
            <a:spLocks noChangeArrowheads="1"/>
          </p:cNvSpPr>
          <p:nvPr/>
        </p:nvSpPr>
        <p:spPr bwMode="auto">
          <a:xfrm>
            <a:off x="1244204" y="4698206"/>
            <a:ext cx="2372765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9pPr>
          </a:lstStyle>
          <a:p>
            <a:pPr eaLnBrk="1" hangingPunct="1"/>
            <a:r>
              <a:rPr kumimoji="1" lang="en-US" altLang="zh-CN" sz="1350"/>
              <a:t>Energy for p11 with iterations</a:t>
            </a:r>
            <a:endParaRPr kumimoji="1" lang="zh-CN" altLang="en-US" sz="1350"/>
          </a:p>
        </p:txBody>
      </p:sp>
      <p:sp>
        <p:nvSpPr>
          <p:cNvPr id="9224" name="Rectangle 2"/>
          <p:cNvSpPr>
            <a:spLocks noChangeArrowheads="1"/>
          </p:cNvSpPr>
          <p:nvPr/>
        </p:nvSpPr>
        <p:spPr bwMode="auto">
          <a:xfrm>
            <a:off x="5661423" y="4653136"/>
            <a:ext cx="2372765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9pPr>
          </a:lstStyle>
          <a:p>
            <a:pPr eaLnBrk="1" hangingPunct="1"/>
            <a:r>
              <a:rPr kumimoji="1" lang="en-US" altLang="zh-CN" sz="1350"/>
              <a:t>Energy for p22 with iterations</a:t>
            </a:r>
            <a:endParaRPr kumimoji="1" lang="zh-CN" altLang="en-US" sz="1350" dirty="0"/>
          </a:p>
        </p:txBody>
      </p:sp>
      <p:sp>
        <p:nvSpPr>
          <p:cNvPr id="9225" name="TextBox 6"/>
          <p:cNvSpPr txBox="1">
            <a:spLocks noChangeArrowheads="1"/>
          </p:cNvSpPr>
          <p:nvPr/>
        </p:nvSpPr>
        <p:spPr bwMode="auto">
          <a:xfrm>
            <a:off x="850398" y="5149355"/>
            <a:ext cx="7125669" cy="1532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285750" indent="-28575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9pPr>
          </a:lstStyle>
          <a:p>
            <a:pPr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sz="1600" dirty="0"/>
              <a:t>With output converging, the energy also tends to converge to a lower level.</a:t>
            </a:r>
          </a:p>
          <a:p>
            <a:pPr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sz="1600" dirty="0"/>
              <a:t>Lower energy level, easier to reach the local minimal (attractors)</a:t>
            </a:r>
          </a:p>
          <a:p>
            <a:pPr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sz="1600" dirty="0"/>
              <a:t>Higher the </a:t>
            </a:r>
            <a:r>
              <a:rPr kumimoji="1" lang="en-US" altLang="zh-CN" sz="1600" dirty="0" smtClean="0"/>
              <a:t>input energy, </a:t>
            </a:r>
            <a:r>
              <a:rPr kumimoji="1" lang="en-US" altLang="zh-CN" sz="1600" dirty="0"/>
              <a:t>more iterations </a:t>
            </a:r>
            <a:r>
              <a:rPr kumimoji="1" lang="en-US" altLang="zh-CN" sz="1600" dirty="0" smtClean="0"/>
              <a:t>needed</a:t>
            </a:r>
          </a:p>
          <a:p>
            <a:pPr marL="0" indent="0" eaLnBrk="1" hangingPunct="1">
              <a:lnSpc>
                <a:spcPct val="150000"/>
              </a:lnSpc>
            </a:pPr>
            <a:r>
              <a:rPr kumimoji="1" lang="en-US" altLang="zh-CN" sz="1600" dirty="0"/>
              <a:t> </a:t>
            </a:r>
            <a:r>
              <a:rPr kumimoji="1" lang="en-US" altLang="zh-CN" sz="1600" dirty="0" smtClean="0"/>
              <a:t>    (</a:t>
            </a:r>
            <a:r>
              <a:rPr kumimoji="1" lang="en-US" altLang="zh-CN" sz="1600" dirty="0"/>
              <a:t>p22 has higher energy, more than 7000 iterations)</a:t>
            </a:r>
            <a:endParaRPr kumimoji="1" lang="zh-CN" altLang="en-US" sz="1600" dirty="0"/>
          </a:p>
        </p:txBody>
      </p:sp>
      <p:sp>
        <p:nvSpPr>
          <p:cNvPr id="11" name="TextBox 1"/>
          <p:cNvSpPr txBox="1"/>
          <p:nvPr/>
        </p:nvSpPr>
        <p:spPr>
          <a:xfrm>
            <a:off x="152400" y="228600"/>
            <a:ext cx="655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Energy</a:t>
            </a:r>
            <a:endParaRPr lang="sv-SE" sz="24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8057" y="980479"/>
            <a:ext cx="2594372" cy="72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3" name="TextBox 6"/>
          <p:cNvSpPr txBox="1">
            <a:spLocks noChangeArrowheads="1"/>
          </p:cNvSpPr>
          <p:nvPr/>
        </p:nvSpPr>
        <p:spPr bwMode="auto">
          <a:xfrm>
            <a:off x="464344" y="2001441"/>
            <a:ext cx="3400290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9pPr>
          </a:lstStyle>
          <a:p>
            <a:pPr eaLnBrk="1" hangingPunct="1"/>
            <a:r>
              <a:rPr kumimoji="1" lang="en-US" altLang="zh-CN" sz="1350"/>
              <a:t>normally distributed random weight matrix:</a:t>
            </a:r>
            <a:endParaRPr kumimoji="1" lang="zh-CN" altLang="en-US" sz="1350"/>
          </a:p>
        </p:txBody>
      </p:sp>
      <p:pic>
        <p:nvPicPr>
          <p:cNvPr id="10244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356" y="2549128"/>
            <a:ext cx="5072063" cy="2490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5" name="TextBox 11"/>
          <p:cNvSpPr txBox="1">
            <a:spLocks noChangeArrowheads="1"/>
          </p:cNvSpPr>
          <p:nvPr/>
        </p:nvSpPr>
        <p:spPr bwMode="auto">
          <a:xfrm>
            <a:off x="1907382" y="5118497"/>
            <a:ext cx="1633781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9pPr>
          </a:lstStyle>
          <a:p>
            <a:pPr eaLnBrk="1" hangingPunct="1"/>
            <a:r>
              <a:rPr kumimoji="1" lang="en-US" altLang="zh-CN" sz="1350"/>
              <a:t>With Random input</a:t>
            </a:r>
            <a:endParaRPr kumimoji="1" lang="zh-CN" altLang="en-US" sz="1350"/>
          </a:p>
        </p:txBody>
      </p:sp>
      <p:pic>
        <p:nvPicPr>
          <p:cNvPr id="10246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2616994"/>
            <a:ext cx="3277790" cy="24229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7" name="TextBox 14"/>
          <p:cNvSpPr txBox="1">
            <a:spLocks noChangeArrowheads="1"/>
          </p:cNvSpPr>
          <p:nvPr/>
        </p:nvSpPr>
        <p:spPr bwMode="auto">
          <a:xfrm>
            <a:off x="6784181" y="5151835"/>
            <a:ext cx="1487908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9pPr>
          </a:lstStyle>
          <a:p>
            <a:pPr eaLnBrk="1" hangingPunct="1"/>
            <a:r>
              <a:rPr kumimoji="1" lang="en-US" altLang="zh-CN" sz="1350"/>
              <a:t>Hard to converge</a:t>
            </a:r>
            <a:endParaRPr kumimoji="1" lang="zh-CN" altLang="en-US" sz="1350"/>
          </a:p>
        </p:txBody>
      </p:sp>
      <p:sp>
        <p:nvSpPr>
          <p:cNvPr id="9" name="TextBox 1"/>
          <p:cNvSpPr txBox="1"/>
          <p:nvPr/>
        </p:nvSpPr>
        <p:spPr>
          <a:xfrm>
            <a:off x="152400" y="228600"/>
            <a:ext cx="655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Energy</a:t>
            </a:r>
            <a:endParaRPr lang="sv-SE" sz="24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8057" y="908720"/>
            <a:ext cx="2594372" cy="72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67" name="TextBox 6"/>
          <p:cNvSpPr txBox="1">
            <a:spLocks noChangeArrowheads="1"/>
          </p:cNvSpPr>
          <p:nvPr/>
        </p:nvSpPr>
        <p:spPr bwMode="auto">
          <a:xfrm>
            <a:off x="464344" y="1981200"/>
            <a:ext cx="4849404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9pPr>
          </a:lstStyle>
          <a:p>
            <a:pPr eaLnBrk="1" hangingPunct="1"/>
            <a:r>
              <a:rPr kumimoji="1" lang="en-US" altLang="zh-CN" sz="1350" dirty="0"/>
              <a:t>normally distributed random but still </a:t>
            </a:r>
            <a:r>
              <a:rPr kumimoji="1" lang="en-US" altLang="zh-CN" sz="1350" b="1" dirty="0"/>
              <a:t>symmetric</a:t>
            </a:r>
            <a:r>
              <a:rPr kumimoji="1" lang="en-US" altLang="zh-CN" sz="1350" dirty="0"/>
              <a:t> weight matrix:</a:t>
            </a:r>
            <a:endParaRPr kumimoji="1" lang="zh-CN" altLang="en-US" sz="1350" dirty="0"/>
          </a:p>
        </p:txBody>
      </p:sp>
      <p:sp>
        <p:nvSpPr>
          <p:cNvPr id="11268" name="TextBox 11"/>
          <p:cNvSpPr txBox="1">
            <a:spLocks noChangeArrowheads="1"/>
          </p:cNvSpPr>
          <p:nvPr/>
        </p:nvSpPr>
        <p:spPr bwMode="auto">
          <a:xfrm>
            <a:off x="2200275" y="4802981"/>
            <a:ext cx="1633781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9pPr>
          </a:lstStyle>
          <a:p>
            <a:pPr eaLnBrk="1" hangingPunct="1"/>
            <a:r>
              <a:rPr kumimoji="1" lang="en-US" altLang="zh-CN" sz="1350"/>
              <a:t>With Random input</a:t>
            </a:r>
            <a:endParaRPr kumimoji="1" lang="zh-CN" altLang="en-US" sz="1350"/>
          </a:p>
        </p:txBody>
      </p:sp>
      <p:sp>
        <p:nvSpPr>
          <p:cNvPr id="11269" name="TextBox 13"/>
          <p:cNvSpPr txBox="1">
            <a:spLocks noChangeArrowheads="1"/>
          </p:cNvSpPr>
          <p:nvPr/>
        </p:nvSpPr>
        <p:spPr bwMode="auto">
          <a:xfrm>
            <a:off x="6674644" y="5417344"/>
            <a:ext cx="184731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9pPr>
          </a:lstStyle>
          <a:p>
            <a:pPr eaLnBrk="1" hangingPunct="1"/>
            <a:endParaRPr kumimoji="1" lang="zh-CN" altLang="en-US" sz="1350"/>
          </a:p>
        </p:txBody>
      </p:sp>
      <p:sp>
        <p:nvSpPr>
          <p:cNvPr id="11270" name="TextBox 14"/>
          <p:cNvSpPr txBox="1">
            <a:spLocks noChangeArrowheads="1"/>
          </p:cNvSpPr>
          <p:nvPr/>
        </p:nvSpPr>
        <p:spPr bwMode="auto">
          <a:xfrm>
            <a:off x="6842522" y="4782741"/>
            <a:ext cx="1500732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9pPr>
          </a:lstStyle>
          <a:p>
            <a:pPr eaLnBrk="1" hangingPunct="1"/>
            <a:r>
              <a:rPr kumimoji="1" lang="en-US" altLang="zh-CN" sz="1350"/>
              <a:t>Energy converges</a:t>
            </a:r>
            <a:endParaRPr kumimoji="1" lang="zh-CN" altLang="en-US" sz="1350"/>
          </a:p>
        </p:txBody>
      </p:sp>
      <p:pic>
        <p:nvPicPr>
          <p:cNvPr id="11271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222" y="2325291"/>
            <a:ext cx="5486400" cy="2424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72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0281" y="2371725"/>
            <a:ext cx="3020616" cy="23312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组 1"/>
          <p:cNvGrpSpPr/>
          <p:nvPr/>
        </p:nvGrpSpPr>
        <p:grpSpPr>
          <a:xfrm>
            <a:off x="404132" y="5536540"/>
            <a:ext cx="8446062" cy="484748"/>
            <a:chOff x="404132" y="5180240"/>
            <a:chExt cx="8446062" cy="484748"/>
          </a:xfrm>
        </p:grpSpPr>
        <p:sp>
          <p:nvSpPr>
            <p:cNvPr id="6" name="TextBox 5"/>
            <p:cNvSpPr txBox="1">
              <a:spLocks noRot="1" noChangeAspect="1" noMove="1" noResize="1" noEditPoints="1" noAdjustHandles="1" noChangeArrowheads="1" noChangeShapeType="1" noTextEdit="1"/>
            </p:cNvSpPr>
            <p:nvPr/>
          </p:nvSpPr>
          <p:spPr>
            <a:xfrm>
              <a:off x="404132" y="5180240"/>
              <a:ext cx="8446062" cy="484748"/>
            </a:xfrm>
            <a:prstGeom prst="rect">
              <a:avLst/>
            </a:prstGeom>
            <a:blipFill rotWithShape="0">
              <a:blip r:embed="rId5"/>
              <a:stretch>
                <a:fillRect l="-325" t="-55660" b="-68868"/>
              </a:stretch>
            </a:blipFill>
          </p:spPr>
          <p:txBody>
            <a:bodyPr/>
            <a:lstStyle/>
            <a:p>
              <a:r>
                <a:rPr lang="zh-CN" altLang="en-US" sz="1350">
                  <a:noFill/>
                </a:rPr>
                <a:t> </a:t>
              </a:r>
            </a:p>
          </p:txBody>
        </p:sp>
        <p:sp>
          <p:nvSpPr>
            <p:cNvPr id="9" name="Right Arrow 8"/>
            <p:cNvSpPr/>
            <p:nvPr/>
          </p:nvSpPr>
          <p:spPr>
            <a:xfrm>
              <a:off x="2963466" y="5511403"/>
              <a:ext cx="1151334" cy="3333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kumimoji="1" lang="zh-CN" altLang="en-US" sz="1350"/>
            </a:p>
          </p:txBody>
        </p:sp>
      </p:grpSp>
      <p:sp>
        <p:nvSpPr>
          <p:cNvPr id="12" name="TextBox 1"/>
          <p:cNvSpPr txBox="1"/>
          <p:nvPr/>
        </p:nvSpPr>
        <p:spPr>
          <a:xfrm>
            <a:off x="152400" y="228600"/>
            <a:ext cx="655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Energy</a:t>
            </a:r>
            <a:endParaRPr lang="sv-SE" sz="24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</TotalTime>
  <Words>499</Words>
  <Application>Microsoft Macintosh PowerPoint</Application>
  <PresentationFormat>On-screen Show (4:3)</PresentationFormat>
  <Paragraphs>86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Arial</vt:lpstr>
      <vt:lpstr>Calibri</vt:lpstr>
      <vt:lpstr>DengXian</vt:lpstr>
      <vt:lpstr>Wingdings</vt:lpstr>
      <vt:lpstr>宋体</vt:lpstr>
      <vt:lpstr>等线</vt:lpstr>
      <vt:lpstr>Office Theme</vt:lpstr>
      <vt:lpstr>ANN - Lab 4 Hopfield Networks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Kungliga Tekniska Högskolan</Company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Junxun Luo</dc:creator>
  <cp:lastModifiedBy>Microsoft Office User</cp:lastModifiedBy>
  <cp:revision>196</cp:revision>
  <dcterms:created xsi:type="dcterms:W3CDTF">2017-01-24T14:40:00Z</dcterms:created>
  <dcterms:modified xsi:type="dcterms:W3CDTF">2017-02-22T11:42:45Z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2052-10.1.0.6156</vt:lpwstr>
  </property>
</Properties>
</file>